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IBM Plex Sans"/>
      <p:regular r:id="rId16"/>
      <p:bold r:id="rId17"/>
      <p:italic r:id="rId18"/>
      <p:boldItalic r:id="rId19"/>
    </p:embeddedFont>
    <p:embeddedFont>
      <p:font typeface="IBM Plex Sans SemiBol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SemiBold-regular.fntdata"/><Relationship Id="rId22" Type="http://schemas.openxmlformats.org/officeDocument/2006/relationships/font" Target="fonts/IBMPlexSansSemiBold-italic.fntdata"/><Relationship Id="rId21" Type="http://schemas.openxmlformats.org/officeDocument/2006/relationships/font" Target="fonts/IBMPlexSansSemiBold-bold.fntdata"/><Relationship Id="rId23" Type="http://schemas.openxmlformats.org/officeDocument/2006/relationships/font" Target="fonts/IBMPlex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BMPlexSans-bold.fntdata"/><Relationship Id="rId16" Type="http://schemas.openxmlformats.org/officeDocument/2006/relationships/font" Target="fonts/IBMPlexSans-regular.fntdata"/><Relationship Id="rId19" Type="http://schemas.openxmlformats.org/officeDocument/2006/relationships/font" Target="fonts/IBMPlexSans-boldItalic.fntdata"/><Relationship Id="rId18" Type="http://schemas.openxmlformats.org/officeDocument/2006/relationships/font" Target="fonts/IBMPlex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746f8e73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746f8e73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2746f8e737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2746f8e737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746f8e737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746f8e737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69bd4cfd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69bd4cfd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746f8e737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746f8e737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Relationship Id="rId4" Type="http://schemas.openxmlformats.org/officeDocument/2006/relationships/image" Target="../media/image36.jpg"/><Relationship Id="rId5" Type="http://schemas.openxmlformats.org/officeDocument/2006/relationships/image" Target="../media/image41.png"/><Relationship Id="rId6" Type="http://schemas.openxmlformats.org/officeDocument/2006/relationships/image" Target="../media/image26.png"/><Relationship Id="rId7" Type="http://schemas.openxmlformats.org/officeDocument/2006/relationships/image" Target="../media/image3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Relationship Id="rId5" Type="http://schemas.openxmlformats.org/officeDocument/2006/relationships/image" Target="../media/image36.jpg"/><Relationship Id="rId6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Relationship Id="rId5" Type="http://schemas.openxmlformats.org/officeDocument/2006/relationships/image" Target="../media/image36.jpg"/><Relationship Id="rId6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38.jpg"/><Relationship Id="rId5" Type="http://schemas.openxmlformats.org/officeDocument/2006/relationships/image" Target="../media/image44.png"/><Relationship Id="rId6" Type="http://schemas.openxmlformats.org/officeDocument/2006/relationships/image" Target="../media/image3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jpg"/><Relationship Id="rId4" Type="http://schemas.openxmlformats.org/officeDocument/2006/relationships/image" Target="../media/image40.jpg"/><Relationship Id="rId5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Relationship Id="rId5" Type="http://schemas.openxmlformats.org/officeDocument/2006/relationships/image" Target="../media/image36.jpg"/><Relationship Id="rId6" Type="http://schemas.openxmlformats.org/officeDocument/2006/relationships/image" Target="../media/image41.png"/><Relationship Id="rId7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</a:t>
            </a: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ание 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тест-кейсов. Практика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p33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>
            <a:stCxn id="166" idx="4"/>
            <a:endCxn id="169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1" name="Google Shape;171;p33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/>
          </a:p>
        </p:txBody>
      </p:sp>
      <p:cxnSp>
        <p:nvCxnSpPr>
          <p:cNvPr id="172" name="Google Shape;172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4449850" y="1273926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21163" y="2132290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0" name="Google Shape;190;p34"/>
          <p:cNvCxnSpPr>
            <a:stCxn id="191" idx="4"/>
            <a:endCxn id="192" idx="0"/>
          </p:cNvCxnSpPr>
          <p:nvPr/>
        </p:nvCxnSpPr>
        <p:spPr>
          <a:xfrm>
            <a:off x="770850" y="175507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4"/>
          <p:cNvSpPr/>
          <p:nvPr/>
        </p:nvSpPr>
        <p:spPr>
          <a:xfrm>
            <a:off x="540000" y="292826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34"/>
          <p:cNvSpPr/>
          <p:nvPr/>
        </p:nvSpPr>
        <p:spPr>
          <a:xfrm>
            <a:off x="540000" y="21234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4" name="Google Shape;194;p34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6" name="Google Shape;196;p34"/>
          <p:cNvCxnSpPr>
            <a:stCxn id="194" idx="4"/>
            <a:endCxn id="197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4"/>
          <p:cNvSpPr/>
          <p:nvPr/>
        </p:nvSpPr>
        <p:spPr>
          <a:xfrm>
            <a:off x="540000" y="45378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9" name="Google Shape;199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4" name="Google Shape;204;p34"/>
          <p:cNvCxnSpPr>
            <a:stCxn id="205" idx="4"/>
            <a:endCxn id="206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0" name="Google Shape;210;p34"/>
          <p:cNvCxnSpPr>
            <a:stCxn id="208" idx="4"/>
            <a:endCxn id="211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5" name="Google Shape;215;p34"/>
          <p:cNvSpPr/>
          <p:nvPr/>
        </p:nvSpPr>
        <p:spPr>
          <a:xfrm>
            <a:off x="540000" y="12892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320400" y="13210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21396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20400" y="2943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320400" y="3747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320400" y="45540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4230250" y="12892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5" name="Google Shape;225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540000" y="1129800"/>
            <a:ext cx="681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 по составлению тест-кейсов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950" y="12107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/>
        </p:nvSpPr>
        <p:spPr>
          <a:xfrm>
            <a:off x="5787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Атрибуты тест-кейса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5" name="Google Shape;245;p36"/>
          <p:cNvSpPr txBox="1"/>
          <p:nvPr/>
        </p:nvSpPr>
        <p:spPr>
          <a:xfrm>
            <a:off x="540000" y="1313913"/>
            <a:ext cx="82221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 тест-кейса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Название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Шаги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Ожидаемый результат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Приоритет тест-кейса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Тестовые данные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Предусловия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Постусловия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6" name="Google Shape;246;p36"/>
          <p:cNvSpPr txBox="1"/>
          <p:nvPr/>
        </p:nvSpPr>
        <p:spPr>
          <a:xfrm>
            <a:off x="540000" y="843250"/>
            <a:ext cx="39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60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 этапе проектирования тест-кейсов</a:t>
            </a:r>
            <a:endParaRPr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5787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Атрибуты тест-кейса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540000" y="1287600"/>
            <a:ext cx="8222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Фактический результат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Статус тест-кейса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540000" y="843250"/>
            <a:ext cx="39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60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 этапе исполнения тест-кейсов</a:t>
            </a:r>
            <a:endParaRPr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Резолюция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4" name="Google Shape;264;p38"/>
          <p:cNvSpPr txBox="1"/>
          <p:nvPr/>
        </p:nvSpPr>
        <p:spPr>
          <a:xfrm>
            <a:off x="568675" y="1287600"/>
            <a:ext cx="68106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b="1" lang="ru" sz="24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passed</a:t>
            </a: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кейс прошел проверку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b="1" lang="ru" sz="2400">
                <a:solidFill>
                  <a:srgbClr val="FF5A25"/>
                </a:solidFill>
                <a:latin typeface="IBM Plex Sans"/>
                <a:ea typeface="IBM Plex Sans"/>
                <a:cs typeface="IBM Plex Sans"/>
                <a:sym typeface="IBM Plex Sans"/>
              </a:rPr>
              <a:t>failed</a:t>
            </a: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кейс не прошел проверку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b="1" lang="ru" sz="2400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</a:rPr>
              <a:t>skipped</a:t>
            </a: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пропуск проверки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b="1" lang="ru" sz="24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blocked</a:t>
            </a:r>
            <a:r>
              <a:rPr b="1"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нет возможности проверить</a:t>
            </a:r>
            <a:r>
              <a:rPr b="1" lang="ru" sz="2400">
                <a:solidFill>
                  <a:schemeClr val="lt1"/>
                </a:solidFill>
              </a:rPr>
              <a:t> 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untested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еще не брали в работу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5" name="Google Shape;265;p38"/>
          <p:cNvPicPr preferRelativeResize="0"/>
          <p:nvPr/>
        </p:nvPicPr>
        <p:blipFill rotWithShape="1">
          <a:blip r:embed="rId6">
            <a:alphaModFix/>
          </a:blip>
          <a:srcRect b="0" l="19314" r="57827" t="85981"/>
          <a:stretch/>
        </p:blipFill>
        <p:spPr>
          <a:xfrm flipH="1" rot="10800000">
            <a:off x="2166450" y="40292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8"/>
          <p:cNvPicPr preferRelativeResize="0"/>
          <p:nvPr/>
        </p:nvPicPr>
        <p:blipFill rotWithShape="1">
          <a:blip r:embed="rId6">
            <a:alphaModFix/>
          </a:blip>
          <a:srcRect b="0" l="19315" r="58986" t="85981"/>
          <a:stretch/>
        </p:blipFill>
        <p:spPr>
          <a:xfrm>
            <a:off x="352100" y="42052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 txBox="1"/>
          <p:nvPr/>
        </p:nvSpPr>
        <p:spPr>
          <a:xfrm>
            <a:off x="837450" y="21715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578700" y="360000"/>
            <a:ext cx="7227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Модальное окно “Поиск”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463" y="1089600"/>
            <a:ext cx="8155066" cy="3431500"/>
          </a:xfrm>
          <a:prstGeom prst="rect">
            <a:avLst/>
          </a:prstGeom>
          <a:noFill/>
          <a:ln cap="flat" cmpd="sng" w="38100">
            <a:solidFill>
              <a:srgbClr val="6E32E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